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77" r:id="rId2"/>
    <p:sldId id="279" r:id="rId3"/>
    <p:sldId id="280" r:id="rId4"/>
    <p:sldId id="292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91" r:id="rId14"/>
    <p:sldId id="278" r:id="rId15"/>
  </p:sldIdLst>
  <p:sldSz cx="9144000" cy="6858000" type="screen4x3"/>
  <p:notesSz cx="68580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05" autoAdjust="0"/>
  </p:normalViewPr>
  <p:slideViewPr>
    <p:cSldViewPr>
      <p:cViewPr>
        <p:scale>
          <a:sx n="110" d="100"/>
          <a:sy n="110" d="100"/>
        </p:scale>
        <p:origin x="-15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8C204-9F03-4247-A68E-73316C135953}" type="datetimeFigureOut">
              <a:rPr lang="es-MX" smtClean="0"/>
              <a:t>18/11/2016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02BF3-23FC-4A3F-9391-F6FDA7A9EF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119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D8468-EA5A-4048-B6EA-08E50E4B0C50}" type="datetimeFigureOut">
              <a:rPr lang="es-MX" smtClean="0"/>
              <a:t>18/11/2016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39C66-00E7-4852-9ED3-2C6F699FF1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247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1425-E6D7-4EB1-8913-C7EBE9086BA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B6CA-FC56-46E2-9653-5E06B97BBD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1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1425-E6D7-4EB1-8913-C7EBE9086BA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B6CA-FC56-46E2-9653-5E06B97BBD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2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1425-E6D7-4EB1-8913-C7EBE9086BA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B6CA-FC56-46E2-9653-5E06B97BBD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0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1425-E6D7-4EB1-8913-C7EBE9086BA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B6CA-FC56-46E2-9653-5E06B97BBD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7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1425-E6D7-4EB1-8913-C7EBE9086BA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B6CA-FC56-46E2-9653-5E06B97BBD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3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1425-E6D7-4EB1-8913-C7EBE9086BA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B6CA-FC56-46E2-9653-5E06B97BBD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7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1425-E6D7-4EB1-8913-C7EBE9086BA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B6CA-FC56-46E2-9653-5E06B97BBD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8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1425-E6D7-4EB1-8913-C7EBE9086BA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B6CA-FC56-46E2-9653-5E06B97BBD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6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1425-E6D7-4EB1-8913-C7EBE9086BA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B6CA-FC56-46E2-9653-5E06B97BBD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7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1425-E6D7-4EB1-8913-C7EBE9086BA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B6CA-FC56-46E2-9653-5E06B97BBD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4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1425-E6D7-4EB1-8913-C7EBE9086BA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B6CA-FC56-46E2-9653-5E06B97BBD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E1425-E6D7-4EB1-8913-C7EBE9086BA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BB6CA-FC56-46E2-9653-5E06B97BBD6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2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95536" y="3573016"/>
            <a:ext cx="8229600" cy="2016224"/>
          </a:xfrm>
        </p:spPr>
        <p:txBody>
          <a:bodyPr>
            <a:normAutofit/>
          </a:bodyPr>
          <a:lstStyle/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Unidad de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Desarrollo Institucional</a:t>
            </a:r>
            <a:br>
              <a:rPr lang="es-MX" sz="2000" b="1" dirty="0" smtClean="0">
                <a:latin typeface="Arial" pitchFamily="34" charset="0"/>
                <a:cs typeface="Arial" pitchFamily="34" charset="0"/>
              </a:rPr>
            </a:br>
            <a:r>
              <a:rPr lang="es-MX" sz="2000" dirty="0" smtClean="0">
                <a:latin typeface="Arial" pitchFamily="34" charset="0"/>
                <a:cs typeface="Arial" pitchFamily="34" charset="0"/>
              </a:rPr>
              <a:t>Secretaría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Ejecutiva</a:t>
            </a:r>
            <a:br>
              <a:rPr lang="es-MX" sz="2000" dirty="0" smtClean="0">
                <a:latin typeface="Arial" pitchFamily="34" charset="0"/>
                <a:cs typeface="Arial" pitchFamily="34" charset="0"/>
              </a:rPr>
            </a:br>
            <a:r>
              <a:rPr lang="es-MX" sz="2000" dirty="0"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>
                <a:latin typeface="Arial" pitchFamily="34" charset="0"/>
                <a:cs typeface="Arial" pitchFamily="34" charset="0"/>
              </a:rPr>
            </a:br>
            <a:r>
              <a:rPr lang="es-MX" sz="2000" dirty="0" smtClean="0">
                <a:latin typeface="Arial" pitchFamily="34" charset="0"/>
                <a:cs typeface="Arial" pitchFamily="34" charset="0"/>
              </a:rPr>
              <a:t>Monterrey, Nuevo León, 2016</a:t>
            </a:r>
            <a:endParaRPr lang="es-ES_tradnl" sz="2000" dirty="0"/>
          </a:p>
        </p:txBody>
      </p:sp>
      <p:sp>
        <p:nvSpPr>
          <p:cNvPr id="4" name="Título 6"/>
          <p:cNvSpPr txBox="1">
            <a:spLocks/>
          </p:cNvSpPr>
          <p:nvPr/>
        </p:nvSpPr>
        <p:spPr>
          <a:xfrm>
            <a:off x="395536" y="155679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700" dirty="0" smtClean="0">
                <a:latin typeface="Arial" pitchFamily="34" charset="0"/>
                <a:cs typeface="Arial" pitchFamily="34" charset="0"/>
              </a:rPr>
              <a:t>PLANEACIÓN ESTRATÉGICA Y OPERATIVA 2016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28336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pPr algn="l"/>
            <a:r>
              <a:rPr lang="es-MX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Programas Estratégicos</a:t>
            </a:r>
            <a:endParaRPr lang="es-MX" b="1" dirty="0"/>
          </a:p>
        </p:txBody>
      </p:sp>
      <p:sp>
        <p:nvSpPr>
          <p:cNvPr id="3" name="2 Rectángulo"/>
          <p:cNvSpPr/>
          <p:nvPr/>
        </p:nvSpPr>
        <p:spPr>
          <a:xfrm>
            <a:off x="395536" y="2263512"/>
            <a:ext cx="8496944" cy="240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Arial" pitchFamily="34" charset="0"/>
              </a:rPr>
              <a:t>1.1	Operación </a:t>
            </a:r>
            <a:r>
              <a:rPr lang="es-ES" sz="2400" b="1" dirty="0" smtClean="0">
                <a:solidFill>
                  <a:prstClr val="black"/>
                </a:solidFill>
                <a:latin typeface="Arial" pitchFamily="34" charset="0"/>
              </a:rPr>
              <a:t>ordinaria </a:t>
            </a:r>
            <a:endParaRPr lang="es-ES" sz="2400" b="1" dirty="0">
              <a:solidFill>
                <a:prstClr val="black"/>
              </a:solidFill>
              <a:latin typeface="Arial" pitchFamily="34" charset="0"/>
            </a:endParaRPr>
          </a:p>
          <a:p>
            <a:pPr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2300" dirty="0">
                <a:solidFill>
                  <a:prstClr val="black"/>
                </a:solidFill>
                <a:latin typeface="Arial" pitchFamily="34" charset="0"/>
              </a:rPr>
              <a:t>1.1.1  Operación </a:t>
            </a:r>
            <a:r>
              <a:rPr lang="es-ES_tradnl" sz="2300" dirty="0" smtClean="0">
                <a:solidFill>
                  <a:prstClr val="black"/>
                </a:solidFill>
                <a:latin typeface="Arial" pitchFamily="34" charset="0"/>
              </a:rPr>
              <a:t>ordinaria</a:t>
            </a:r>
            <a:endParaRPr lang="es-ES_tradnl" sz="2300" dirty="0">
              <a:solidFill>
                <a:prstClr val="black"/>
              </a:solidFill>
              <a:latin typeface="Arial" pitchFamily="34" charset="0"/>
            </a:endParaRPr>
          </a:p>
          <a:p>
            <a:pPr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MX" sz="2300" dirty="0" smtClean="0">
                <a:solidFill>
                  <a:prstClr val="black"/>
                </a:solidFill>
                <a:latin typeface="Arial" pitchFamily="34" charset="0"/>
              </a:rPr>
              <a:t>1.1.3  </a:t>
            </a:r>
            <a:r>
              <a:rPr lang="es-MX" sz="2300" dirty="0">
                <a:latin typeface="Arial" pitchFamily="34" charset="0"/>
                <a:cs typeface="Arial" pitchFamily="34" charset="0"/>
              </a:rPr>
              <a:t>Mejora continua de la Comisión Estatal Electoral (aspectos normativos, administrativos y de gestión de </a:t>
            </a:r>
            <a:r>
              <a:rPr lang="es-MX" sz="2300" dirty="0" smtClean="0">
                <a:latin typeface="Arial" pitchFamily="34" charset="0"/>
                <a:cs typeface="Arial" pitchFamily="34" charset="0"/>
              </a:rPr>
              <a:t>servicios)</a:t>
            </a:r>
          </a:p>
          <a:p>
            <a:pPr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MX" sz="2300" dirty="0" smtClean="0">
                <a:solidFill>
                  <a:prstClr val="black"/>
                </a:solidFill>
                <a:latin typeface="Arial" pitchFamily="34" charset="0"/>
              </a:rPr>
              <a:t>1.1.4  </a:t>
            </a:r>
            <a:r>
              <a:rPr lang="es-MX" sz="2300" dirty="0">
                <a:solidFill>
                  <a:prstClr val="black"/>
                </a:solidFill>
                <a:latin typeface="Arial" pitchFamily="34" charset="0"/>
              </a:rPr>
              <a:t>Campaña </a:t>
            </a:r>
            <a:r>
              <a:rPr lang="es-MX" sz="2300" dirty="0" smtClean="0">
                <a:solidFill>
                  <a:prstClr val="black"/>
                </a:solidFill>
                <a:latin typeface="Arial" pitchFamily="34" charset="0"/>
              </a:rPr>
              <a:t>institucional </a:t>
            </a:r>
            <a:r>
              <a:rPr lang="es-MX" sz="2300" dirty="0">
                <a:solidFill>
                  <a:prstClr val="black"/>
                </a:solidFill>
                <a:latin typeface="Arial" pitchFamily="34" charset="0"/>
              </a:rPr>
              <a:t>p</a:t>
            </a:r>
            <a:r>
              <a:rPr lang="es-MX" sz="2300" dirty="0" smtClean="0">
                <a:solidFill>
                  <a:prstClr val="black"/>
                </a:solidFill>
                <a:latin typeface="Arial" pitchFamily="34" charset="0"/>
              </a:rPr>
              <a:t>ermanente</a:t>
            </a:r>
            <a:endParaRPr lang="es-MX" sz="2300" dirty="0"/>
          </a:p>
        </p:txBody>
      </p:sp>
    </p:spTree>
    <p:extLst>
      <p:ext uri="{BB962C8B-B14F-4D97-AF65-F5344CB8AC3E}">
        <p14:creationId xmlns:p14="http://schemas.microsoft.com/office/powerpoint/2010/main" val="75486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pPr algn="l"/>
            <a:r>
              <a:rPr lang="es-MX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Programas Estratégicos</a:t>
            </a:r>
            <a:endParaRPr lang="es-MX" b="1" dirty="0"/>
          </a:p>
        </p:txBody>
      </p:sp>
      <p:sp>
        <p:nvSpPr>
          <p:cNvPr id="3" name="2 Rectángulo"/>
          <p:cNvSpPr/>
          <p:nvPr/>
        </p:nvSpPr>
        <p:spPr>
          <a:xfrm>
            <a:off x="611560" y="2060262"/>
            <a:ext cx="8136904" cy="2993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Arial" pitchFamily="34" charset="0"/>
              </a:rPr>
              <a:t>1.2	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Análisis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, planeación, dirección y organización de los procesos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electorales.</a:t>
            </a:r>
            <a:endParaRPr lang="es-ES_tradnl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1.2.1 </a:t>
            </a:r>
            <a:r>
              <a:rPr lang="es-MX" sz="2300" dirty="0" smtClean="0">
                <a:latin typeface="Arial" pitchFamily="34" charset="0"/>
                <a:cs typeface="Arial" pitchFamily="34" charset="0"/>
              </a:rPr>
              <a:t>Mejora </a:t>
            </a:r>
            <a:r>
              <a:rPr lang="es-MX" sz="2300" dirty="0">
                <a:latin typeface="Arial" pitchFamily="34" charset="0"/>
                <a:cs typeface="Arial" pitchFamily="34" charset="0"/>
              </a:rPr>
              <a:t>continua del Proceso electoral (aspectos normativos, procedimentales y organizacionales del Proceso Electoral</a:t>
            </a:r>
            <a:r>
              <a:rPr lang="es-MX" sz="2300" dirty="0" smtClean="0">
                <a:latin typeface="Arial" pitchFamily="34" charset="0"/>
                <a:cs typeface="Arial" pitchFamily="34" charset="0"/>
              </a:rPr>
              <a:t>)</a:t>
            </a:r>
            <a:endParaRPr lang="es-E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1.2.2 </a:t>
            </a:r>
            <a:r>
              <a:rPr lang="es-MX" sz="2300" dirty="0" smtClean="0">
                <a:latin typeface="Arial" pitchFamily="34" charset="0"/>
                <a:cs typeface="Arial" pitchFamily="34" charset="0"/>
              </a:rPr>
              <a:t>Planeación </a:t>
            </a:r>
            <a:r>
              <a:rPr lang="es-MX" sz="2300" dirty="0">
                <a:latin typeface="Arial" pitchFamily="34" charset="0"/>
                <a:cs typeface="Arial" pitchFamily="34" charset="0"/>
              </a:rPr>
              <a:t>normativa y organizacional de procesos electorales para la renovación de dirigencias partidistas </a:t>
            </a:r>
            <a:endParaRPr lang="es-MX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/>
          <a:lstStyle/>
          <a:p>
            <a:pPr algn="l"/>
            <a:r>
              <a:rPr lang="es-MX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Programas Estratégicos</a:t>
            </a:r>
            <a:endParaRPr lang="es-MX" b="1" dirty="0"/>
          </a:p>
        </p:txBody>
      </p:sp>
      <p:sp>
        <p:nvSpPr>
          <p:cNvPr id="3" name="2 Rectángulo"/>
          <p:cNvSpPr/>
          <p:nvPr/>
        </p:nvSpPr>
        <p:spPr>
          <a:xfrm>
            <a:off x="683568" y="2174779"/>
            <a:ext cx="7992888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1.3 Sistema de Prerrogativas y Fiscalización </a:t>
            </a:r>
            <a:r>
              <a:rPr lang="es-E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s-E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Partidos </a:t>
            </a:r>
            <a:r>
              <a:rPr lang="es-E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Políticos</a:t>
            </a:r>
            <a:r>
              <a:rPr lang="es-E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1.3.1  </a:t>
            </a:r>
            <a:r>
              <a:rPr lang="es-ES_tradnl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MX" sz="2300" dirty="0" smtClean="0">
                <a:latin typeface="Arial" pitchFamily="34" charset="0"/>
                <a:cs typeface="Arial" pitchFamily="34" charset="0"/>
              </a:rPr>
              <a:t>Prerrogativas </a:t>
            </a:r>
            <a:r>
              <a:rPr lang="es-MX" sz="2300" dirty="0">
                <a:latin typeface="Arial" pitchFamily="34" charset="0"/>
                <a:cs typeface="Arial" pitchFamily="34" charset="0"/>
              </a:rPr>
              <a:t>y fiscalización a sujetos obligados </a:t>
            </a:r>
            <a:endParaRPr lang="es-ES_tradnl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1.3.3  </a:t>
            </a:r>
            <a:r>
              <a:rPr lang="es-ES_tradnl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MX" sz="2300" dirty="0" smtClean="0">
                <a:latin typeface="Arial" pitchFamily="34" charset="0"/>
                <a:cs typeface="Arial" pitchFamily="34" charset="0"/>
              </a:rPr>
              <a:t>Constitución </a:t>
            </a:r>
            <a:r>
              <a:rPr lang="es-MX" sz="2300" dirty="0">
                <a:latin typeface="Arial" pitchFamily="34" charset="0"/>
                <a:cs typeface="Arial" pitchFamily="34" charset="0"/>
              </a:rPr>
              <a:t>de nuevos partidos y asociaciones políticas </a:t>
            </a:r>
            <a:r>
              <a:rPr lang="es-MX" sz="2300" dirty="0" smtClean="0">
                <a:latin typeface="Arial" pitchFamily="34" charset="0"/>
                <a:cs typeface="Arial" pitchFamily="34" charset="0"/>
              </a:rPr>
              <a:t>estatales</a:t>
            </a:r>
            <a:endParaRPr lang="es-ES_tradnl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1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/>
          <a:lstStyle/>
          <a:p>
            <a:pPr algn="l"/>
            <a:r>
              <a:rPr lang="es-MX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Programas Estratégicos</a:t>
            </a:r>
            <a:endParaRPr lang="es-MX" b="1" dirty="0"/>
          </a:p>
        </p:txBody>
      </p:sp>
      <p:sp>
        <p:nvSpPr>
          <p:cNvPr id="3" name="2 Rectángulo"/>
          <p:cNvSpPr/>
          <p:nvPr/>
        </p:nvSpPr>
        <p:spPr>
          <a:xfrm>
            <a:off x="539552" y="2013228"/>
            <a:ext cx="813690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 fontAlgn="base">
              <a:spcBef>
                <a:spcPct val="20000"/>
              </a:spcBef>
              <a:spcAft>
                <a:spcPct val="0"/>
              </a:spcAft>
              <a:defRPr/>
            </a:pPr>
            <a:endParaRPr lang="es-MX" sz="2000" b="1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algn="just" defTabSz="457200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s-MX" sz="2400" b="1" dirty="0" smtClean="0">
                <a:solidFill>
                  <a:prstClr val="black"/>
                </a:solidFill>
                <a:latin typeface="Arial" pitchFamily="34" charset="0"/>
              </a:rPr>
              <a:t>1.4 </a:t>
            </a:r>
            <a:r>
              <a:rPr lang="es-MX" sz="2400" b="1" dirty="0">
                <a:solidFill>
                  <a:prstClr val="black"/>
                </a:solidFill>
                <a:latin typeface="Arial" pitchFamily="34" charset="0"/>
              </a:rPr>
              <a:t>Difusión de la </a:t>
            </a:r>
            <a:r>
              <a:rPr lang="es-MX" sz="2400" b="1" dirty="0" smtClean="0">
                <a:solidFill>
                  <a:prstClr val="black"/>
                </a:solidFill>
                <a:latin typeface="Arial" pitchFamily="34" charset="0"/>
              </a:rPr>
              <a:t>cultura democrática.</a:t>
            </a:r>
            <a:endParaRPr lang="es-MX" sz="2400" b="1" dirty="0">
              <a:solidFill>
                <a:prstClr val="black"/>
              </a:solidFill>
              <a:latin typeface="Arial" pitchFamily="34" charset="0"/>
            </a:endParaRPr>
          </a:p>
          <a:p>
            <a:pPr lvl="0" algn="just" defTabSz="457200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s-ES_tradnl" sz="2300" dirty="0" smtClean="0">
                <a:solidFill>
                  <a:prstClr val="black"/>
                </a:solidFill>
                <a:latin typeface="Arial" pitchFamily="34" charset="0"/>
              </a:rPr>
              <a:t>1.4.1 </a:t>
            </a:r>
            <a:r>
              <a:rPr lang="es-MX" sz="2300" dirty="0" smtClean="0">
                <a:solidFill>
                  <a:prstClr val="black"/>
                </a:solidFill>
                <a:latin typeface="Arial" pitchFamily="34" charset="0"/>
              </a:rPr>
              <a:t>Promover </a:t>
            </a:r>
            <a:r>
              <a:rPr lang="es-MX" sz="2300" dirty="0">
                <a:solidFill>
                  <a:prstClr val="black"/>
                </a:solidFill>
                <a:latin typeface="Arial" pitchFamily="34" charset="0"/>
              </a:rPr>
              <a:t>la e</a:t>
            </a:r>
            <a:r>
              <a:rPr lang="es-MX" sz="2300" dirty="0" smtClean="0">
                <a:solidFill>
                  <a:prstClr val="black"/>
                </a:solidFill>
                <a:latin typeface="Arial" pitchFamily="34" charset="0"/>
              </a:rPr>
              <a:t>ducación </a:t>
            </a:r>
            <a:r>
              <a:rPr lang="es-MX" sz="2300" dirty="0">
                <a:solidFill>
                  <a:prstClr val="black"/>
                </a:solidFill>
                <a:latin typeface="Arial" pitchFamily="34" charset="0"/>
              </a:rPr>
              <a:t>c</a:t>
            </a:r>
            <a:r>
              <a:rPr lang="es-MX" sz="2300" dirty="0" smtClean="0">
                <a:solidFill>
                  <a:prstClr val="black"/>
                </a:solidFill>
                <a:latin typeface="Arial" pitchFamily="34" charset="0"/>
              </a:rPr>
              <a:t>ívico </a:t>
            </a:r>
            <a:r>
              <a:rPr lang="es-MX" sz="2300" dirty="0">
                <a:solidFill>
                  <a:prstClr val="black"/>
                </a:solidFill>
                <a:latin typeface="Arial" pitchFamily="34" charset="0"/>
              </a:rPr>
              <a:t>p</a:t>
            </a:r>
            <a:r>
              <a:rPr lang="es-MX" sz="2300" dirty="0" smtClean="0">
                <a:solidFill>
                  <a:prstClr val="black"/>
                </a:solidFill>
                <a:latin typeface="Arial" pitchFamily="34" charset="0"/>
              </a:rPr>
              <a:t>olítica </a:t>
            </a:r>
            <a:r>
              <a:rPr lang="es-MX" sz="2300" dirty="0">
                <a:solidFill>
                  <a:prstClr val="black"/>
                </a:solidFill>
                <a:latin typeface="Arial" pitchFamily="34" charset="0"/>
              </a:rPr>
              <a:t>en el </a:t>
            </a:r>
            <a:r>
              <a:rPr lang="es-MX" sz="2300" dirty="0" smtClean="0">
                <a:solidFill>
                  <a:prstClr val="black"/>
                </a:solidFill>
                <a:latin typeface="Arial" pitchFamily="34" charset="0"/>
              </a:rPr>
              <a:t>estado </a:t>
            </a:r>
            <a:r>
              <a:rPr lang="es-MX" sz="2300" dirty="0">
                <a:solidFill>
                  <a:prstClr val="black"/>
                </a:solidFill>
                <a:latin typeface="Arial" pitchFamily="34" charset="0"/>
              </a:rPr>
              <a:t>de 	 </a:t>
            </a:r>
            <a:r>
              <a:rPr lang="es-MX" sz="2300" dirty="0" smtClean="0">
                <a:solidFill>
                  <a:prstClr val="black"/>
                </a:solidFill>
                <a:latin typeface="Arial" pitchFamily="34" charset="0"/>
              </a:rPr>
              <a:t>   Nuevo </a:t>
            </a:r>
            <a:r>
              <a:rPr lang="es-MX" sz="2300" dirty="0">
                <a:solidFill>
                  <a:prstClr val="black"/>
                </a:solidFill>
                <a:latin typeface="Arial" pitchFamily="34" charset="0"/>
              </a:rPr>
              <a:t>León</a:t>
            </a:r>
            <a:endParaRPr lang="es-ES_tradnl" sz="23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50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14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pPr algn="l"/>
            <a:r>
              <a:rPr lang="es-MX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Del objeto de la Comisión Estatal Electoral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81809"/>
            <a:ext cx="3240360" cy="4455503"/>
          </a:xfrm>
          <a:prstGeom prst="rect">
            <a:avLst/>
          </a:prstGeom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355976" y="1916832"/>
            <a:ext cx="4176464" cy="47525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La Comisión Estatal Electoral es un órgano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público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, de carácter permanente, independiente en sus decisiones y autónomo en su funcionamiento, con personalidad jurídica y patrimonio propios. </a:t>
            </a:r>
          </a:p>
          <a:p>
            <a:pPr marL="0" indent="0" algn="just">
              <a:buNone/>
            </a:pP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Como instancia profesional, es responsable de la preparación, dirección, organización y vigilancia de los procesos electorales ordinarios y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extraordinarios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para la elección de Gobernador, Diputados y Ayuntamientos que se realicen en la entidad.</a:t>
            </a:r>
          </a:p>
          <a:p>
            <a:pPr marL="0" indent="0" algn="just">
              <a:buNone/>
            </a:pP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Constituida con estas características desde 1996, la CEE se ha convertido en un referente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institucional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en el estado de Nuevo León,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garantizando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los principios rectores de la función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electoral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: equidad, independencia, imparcialidad, legalidad, objetividad, certeza,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definitividad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, máxima publicidad y transparencia.</a:t>
            </a:r>
            <a:endParaRPr lang="es-MX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6194276"/>
            <a:ext cx="891591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00" dirty="0" smtClean="0"/>
              <a:t>Fotografía de Archivo/ CEE</a:t>
            </a:r>
            <a:endParaRPr lang="es-MX" sz="500" dirty="0"/>
          </a:p>
        </p:txBody>
      </p:sp>
    </p:spTree>
    <p:extLst>
      <p:ext uri="{BB962C8B-B14F-4D97-AF65-F5344CB8AC3E}">
        <p14:creationId xmlns:p14="http://schemas.microsoft.com/office/powerpoint/2010/main" val="401705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pPr algn="l"/>
            <a:r>
              <a:rPr lang="es-MX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los fines de la Comisión Estatal Electoral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611560" y="1700808"/>
            <a:ext cx="8136904" cy="425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MX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Nuestro organismo tiene como fines, los siguientes</a:t>
            </a:r>
            <a:r>
              <a:rPr lang="es-MX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>
              <a:spcBef>
                <a:spcPct val="20000"/>
              </a:spcBef>
            </a:pPr>
            <a:endParaRPr lang="es-MX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Contribuir al desarrollo de la vida democrática y al fortalecimiento del sistema de partidos </a:t>
            </a:r>
            <a:r>
              <a:rPr lang="es-MX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políticos; garantizando el cumplimiento de los principios rectores del proceso electoral, contenidos en la Constitución Política del Estado.</a:t>
            </a:r>
            <a:endParaRPr lang="es-MX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20000"/>
              </a:spcBef>
            </a:pPr>
            <a:endParaRPr lang="es-MX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Garantizar a los ciudadanos el ejercicio de los derechos </a:t>
            </a:r>
            <a:r>
              <a:rPr lang="es-MX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político-electorales y vigilar el cumplimiento de las obligaciones que les impone la Ley electoral para el estado de Nuevo León.</a:t>
            </a:r>
            <a:endParaRPr lang="es-MX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20000"/>
              </a:spcBef>
            </a:pPr>
            <a:endParaRPr lang="es-MX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Garantizar la celebración periódica y pacífica de las </a:t>
            </a:r>
            <a:r>
              <a:rPr lang="es-MX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elecciones para renovar a los integrantes de los Poderes Legislativo y Ejecutivo del Estado, así como de los ayuntamientos de los Municipios de la entidad.</a:t>
            </a:r>
            <a:endParaRPr lang="es-MX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endParaRPr lang="es-MX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lang="es-MX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6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8" t="14265" r="15022" b="12065"/>
          <a:stretch/>
        </p:blipFill>
        <p:spPr bwMode="auto">
          <a:xfrm>
            <a:off x="0" y="7120"/>
            <a:ext cx="9144000" cy="686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11560" y="1700808"/>
            <a:ext cx="8136904" cy="262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es-MX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Garantizar que los actos y resoluciones electorales de su competencia se sujeten al principio de legalidad.</a:t>
            </a:r>
          </a:p>
          <a:p>
            <a:pPr lvl="0" algn="just">
              <a:spcBef>
                <a:spcPct val="20000"/>
              </a:spcBef>
            </a:pPr>
            <a:endParaRPr lang="es-MX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Velar por la autenticidad y efectividad del sufragio y por la imparcialidad de los organismos electorales.</a:t>
            </a:r>
          </a:p>
          <a:p>
            <a:pPr lvl="0" algn="just">
              <a:spcBef>
                <a:spcPct val="20000"/>
              </a:spcBef>
            </a:pPr>
            <a:endParaRPr lang="es-MX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Coadyuvar en la promoción y difusión de la cultura </a:t>
            </a:r>
            <a:r>
              <a:rPr lang="es-MX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democrática</a:t>
            </a:r>
            <a:r>
              <a:rPr lang="es-MX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MX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así como de los derechos y obligaciones de carácter político – electoral de los ciudadanos.</a:t>
            </a:r>
            <a:endParaRPr lang="es-MX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pPr algn="l"/>
            <a:r>
              <a:rPr lang="es-MX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los fines de la Comisión Estatal Electoral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3954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/>
          <a:lstStyle/>
          <a:p>
            <a:pPr algn="l"/>
            <a:r>
              <a:rPr lang="es-MX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MX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 misión y visión de la Comisión Estatal Electoral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467544" y="1700808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MX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 el logro de los fines, la CEE </a:t>
            </a:r>
            <a:r>
              <a:rPr lang="es-MX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 establecido </a:t>
            </a:r>
            <a:r>
              <a:rPr lang="es-MX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como misión y visión: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83568" y="2924944"/>
            <a:ext cx="3538736" cy="384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MISIÓN</a:t>
            </a:r>
          </a:p>
          <a:p>
            <a:r>
              <a:rPr lang="es-MX" sz="2000" dirty="0" smtClean="0">
                <a:latin typeface="Arial" pitchFamily="34" charset="0"/>
                <a:cs typeface="Arial" pitchFamily="34" charset="0"/>
              </a:rPr>
              <a:t>Organizar elecciones eficientes y confiables en Nuevo León; así como promover la participación de sus ciudadanos en la vida democrática.</a:t>
            </a:r>
          </a:p>
          <a:p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5065712" y="2906885"/>
            <a:ext cx="3538736" cy="3834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VISIÓN</a:t>
            </a:r>
          </a:p>
          <a:p>
            <a:r>
              <a:rPr lang="es-MX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 </a:t>
            </a:r>
            <a:r>
              <a:rPr lang="es-MX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 año 2023 </a:t>
            </a:r>
            <a:r>
              <a:rPr lang="es-MX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MX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Comisión Estatal Electoral será referente en América como </a:t>
            </a:r>
            <a:r>
              <a:rPr lang="es-MX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 organismo </a:t>
            </a:r>
            <a:r>
              <a:rPr lang="es-MX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 las mejores prácticas </a:t>
            </a:r>
            <a:r>
              <a:rPr lang="es-MX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electorales.</a:t>
            </a:r>
            <a:endParaRPr lang="es-MX" sz="2000" dirty="0"/>
          </a:p>
        </p:txBody>
      </p:sp>
      <p:sp>
        <p:nvSpPr>
          <p:cNvPr id="4" name="3 Cheurón"/>
          <p:cNvSpPr/>
          <p:nvPr/>
        </p:nvSpPr>
        <p:spPr>
          <a:xfrm>
            <a:off x="3923928" y="3356992"/>
            <a:ext cx="1368152" cy="1872208"/>
          </a:xfrm>
          <a:prstGeom prst="chevr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5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6856" y="620688"/>
            <a:ext cx="8229600" cy="1143000"/>
          </a:xfrm>
        </p:spPr>
        <p:txBody>
          <a:bodyPr/>
          <a:lstStyle/>
          <a:p>
            <a:pPr algn="just"/>
            <a:r>
              <a:rPr lang="es-MX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las políticas de calidad de la Comisión Estatal Electoral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395536" y="4365104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MX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Organizar elecciones confiables</a:t>
            </a:r>
            <a:r>
              <a:rPr lang="es-MX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equitativas y </a:t>
            </a:r>
            <a:r>
              <a:rPr lang="es-MX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eficientes </a:t>
            </a:r>
            <a:r>
              <a:rPr lang="es-MX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 cumplan con las expectativas de los ciudadanos y garanticen los derechos de los partidos </a:t>
            </a:r>
            <a:r>
              <a:rPr lang="es-MX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políticos</a:t>
            </a:r>
            <a:r>
              <a:rPr lang="es-MX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 candidatos independientes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507" y="4332186"/>
            <a:ext cx="3276867" cy="218628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21220"/>
            <a:ext cx="3096344" cy="2072759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5004048" y="1844824"/>
            <a:ext cx="35623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MX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 mejora continua de nuestros procesos es el medio para contribuir con el desarrollo de la vida democrática y responder con eficiencia a sus requerimientos.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83568" y="3861048"/>
            <a:ext cx="270939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00" dirty="0" smtClean="0"/>
              <a:t>Fotografía tomada por </a:t>
            </a:r>
            <a:r>
              <a:rPr lang="es-MX" sz="500" dirty="0" err="1" smtClean="0"/>
              <a:t>Erislene</a:t>
            </a:r>
            <a:r>
              <a:rPr lang="es-MX" sz="500" dirty="0" smtClean="0"/>
              <a:t> </a:t>
            </a:r>
            <a:r>
              <a:rPr lang="es-MX" sz="500" dirty="0" err="1"/>
              <a:t>Antalia</a:t>
            </a:r>
            <a:r>
              <a:rPr lang="es-MX" sz="500" dirty="0"/>
              <a:t> Ibón </a:t>
            </a:r>
            <a:r>
              <a:rPr lang="es-MX" sz="500" dirty="0" smtClean="0"/>
              <a:t>González/ Quinto Certamen de Fotografía/ CEE 2014.</a:t>
            </a:r>
            <a:endParaRPr lang="es-MX" sz="5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292080" y="6472067"/>
            <a:ext cx="2733441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00" dirty="0" smtClean="0"/>
              <a:t>Fotografía tomada por Karla Daniela de la Garza Garza/ Quinto Certamen de Fotografía/ CEE 2014.</a:t>
            </a:r>
            <a:endParaRPr lang="es-MX" sz="500" dirty="0"/>
          </a:p>
        </p:txBody>
      </p:sp>
    </p:spTree>
    <p:extLst>
      <p:ext uri="{BB962C8B-B14F-4D97-AF65-F5344CB8AC3E}">
        <p14:creationId xmlns:p14="http://schemas.microsoft.com/office/powerpoint/2010/main" val="823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pPr algn="just"/>
            <a:r>
              <a:rPr lang="es-MX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los objetivos de calidad de la Comisión Estatal Electoral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611560" y="2368039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Asegurar un proceso electoral confiable mediante la supervisión y automatización de nuestros procesos.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es-MX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Implementar un proceso de mejora continua que asegure la adaptabilidad de nuestros procesos y convirtiendo las áreas de oportunidad en fortalezas.</a:t>
            </a:r>
            <a:endParaRPr lang="es-MX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1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s-MX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la fundamentación jurídica para la Planeación de la Comisión Estatal Electoral</a:t>
            </a:r>
            <a:endParaRPr lang="es-MX" sz="2200" dirty="0"/>
          </a:p>
        </p:txBody>
      </p:sp>
      <p:sp>
        <p:nvSpPr>
          <p:cNvPr id="3" name="2 Rectángulo"/>
          <p:cNvSpPr/>
          <p:nvPr/>
        </p:nvSpPr>
        <p:spPr>
          <a:xfrm>
            <a:off x="611560" y="2286158"/>
            <a:ext cx="396044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MX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 fundamento en los artículos </a:t>
            </a:r>
            <a:r>
              <a:rPr lang="es-MX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92, 97, </a:t>
            </a:r>
            <a:r>
              <a:rPr lang="es-MX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fracciones V y VI, </a:t>
            </a:r>
            <a:r>
              <a:rPr lang="es-MX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99, 103, fracciones XII y XV, </a:t>
            </a:r>
            <a:r>
              <a:rPr lang="es-MX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s-MX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104, </a:t>
            </a:r>
            <a:r>
              <a:rPr lang="es-MX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fracción I de la Ley Electoral d</a:t>
            </a:r>
            <a:r>
              <a:rPr lang="es-MX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MX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Estado de Nuevo León y los artículos </a:t>
            </a:r>
            <a:r>
              <a:rPr lang="es-MX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30, 31, 32, 36, </a:t>
            </a:r>
            <a:r>
              <a:rPr lang="es-MX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fracciones </a:t>
            </a:r>
            <a:r>
              <a:rPr lang="es-MX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I, II y V, 58, fracción I, 81 y 82, fracciones I y </a:t>
            </a:r>
            <a:r>
              <a:rPr lang="es-MX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II del Reglamento de la Comisión Estatal Electoral y de las Comisiones Municipales Electorales del Estado de Nuevo León</a:t>
            </a:r>
            <a:r>
              <a:rPr lang="es-MX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15104" y="2493810"/>
            <a:ext cx="4325961" cy="288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76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pPr algn="just"/>
            <a:r>
              <a:rPr lang="es-MX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los objetivos generales de la Planeación de la Comisión Estatal Electoral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395536" y="2276872"/>
            <a:ext cx="820891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es-MX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Organizar, de manera sistemática, todos los proyectos y actividades de la Comisión Estatal Electoral, </a:t>
            </a:r>
            <a:r>
              <a:rPr lang="es-MX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para ordenar funciones y atribuciones de la Secretaría Ejecutiva.</a:t>
            </a:r>
          </a:p>
          <a:p>
            <a:pPr lvl="0" algn="just">
              <a:spcBef>
                <a:spcPct val="20000"/>
              </a:spcBef>
            </a:pPr>
            <a:endParaRPr lang="es-MX" sz="20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es-MX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Controlar proyectos y actividades de la Comisión Estatal Electoral, para evaluar su gestión y </a:t>
            </a:r>
            <a:r>
              <a:rPr lang="es-MX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ejecución, en términos de eficiencia y eficacia.</a:t>
            </a:r>
          </a:p>
          <a:p>
            <a:pPr algn="just">
              <a:spcBef>
                <a:spcPct val="20000"/>
              </a:spcBef>
            </a:pPr>
            <a:endParaRPr lang="es-MX" sz="2000" dirty="0"/>
          </a:p>
          <a:p>
            <a:pPr marL="342900" lvl="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es-MX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Dar </a:t>
            </a:r>
            <a:r>
              <a:rPr lang="es-MX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puntual seguimiento a todos los proyectos y actividades de la Comisión Estatal Electoral, </a:t>
            </a:r>
            <a:r>
              <a:rPr lang="es-MX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para verificar grados de avance y tomar las acciones correctivas correspondientes.</a:t>
            </a:r>
            <a:endParaRPr lang="es-MX" sz="20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5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CEE 2015-1 diapositivas</Template>
  <TotalTime>2448</TotalTime>
  <Words>766</Words>
  <Application>Microsoft Office PowerPoint</Application>
  <PresentationFormat>Presentación en pantalla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Unidad de Desarrollo Institucional Secretaría Ejecutiva  Monterrey, Nuevo León, 2016</vt:lpstr>
      <vt:lpstr>Del objeto de la Comisión Estatal Electoral</vt:lpstr>
      <vt:lpstr>De los fines de la Comisión Estatal Electoral</vt:lpstr>
      <vt:lpstr>De los fines de la Comisión Estatal Electoral</vt:lpstr>
      <vt:lpstr>De la misión y visión de la Comisión Estatal Electoral</vt:lpstr>
      <vt:lpstr>De las políticas de calidad de la Comisión Estatal Electoral</vt:lpstr>
      <vt:lpstr>De los objetivos de calidad de la Comisión Estatal Electoral</vt:lpstr>
      <vt:lpstr>De la fundamentación jurídica para la Planeación de la Comisión Estatal Electoral</vt:lpstr>
      <vt:lpstr>De los objetivos generales de la Planeación de la Comisión Estatal Electoral</vt:lpstr>
      <vt:lpstr>Programas Estratégicos</vt:lpstr>
      <vt:lpstr>Programas Estratégicos</vt:lpstr>
      <vt:lpstr>Programas Estratégicos</vt:lpstr>
      <vt:lpstr>Programas Estratégicos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de Planeación y del Servicio Profesional Electoral</dc:title>
  <dc:creator>Lilia Gabriela Rendon Avila</dc:creator>
  <cp:lastModifiedBy>María Guadalupe Téllez Pérez</cp:lastModifiedBy>
  <cp:revision>82</cp:revision>
  <cp:lastPrinted>2014-12-22T18:22:27Z</cp:lastPrinted>
  <dcterms:created xsi:type="dcterms:W3CDTF">2014-12-12T00:43:17Z</dcterms:created>
  <dcterms:modified xsi:type="dcterms:W3CDTF">2016-11-19T01:38:06Z</dcterms:modified>
</cp:coreProperties>
</file>